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67" r:id="rId3"/>
    <p:sldId id="370" r:id="rId4"/>
    <p:sldId id="371" r:id="rId5"/>
    <p:sldId id="373" r:id="rId6"/>
    <p:sldId id="377" r:id="rId7"/>
    <p:sldId id="376" r:id="rId8"/>
    <p:sldId id="375" r:id="rId9"/>
    <p:sldId id="378" r:id="rId10"/>
    <p:sldId id="379" r:id="rId11"/>
    <p:sldId id="380" r:id="rId12"/>
    <p:sldId id="381" r:id="rId13"/>
    <p:sldId id="382" r:id="rId14"/>
    <p:sldId id="38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034C4-6B25-C375-38B3-5C1F8F0C70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779033-8997-99B3-E88E-D3CEE73C0F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73206-0A96-403A-61D4-B91153CBE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8986C-779E-ED1A-76F2-FD378A092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AF8ED-1894-02E7-0FA0-E7DE9B303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82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D1F52-CD67-64AE-2D46-44B01663A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1069A3-A000-C17C-6609-DE6666C5C6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E9DC3-D121-AB86-A9A7-711F899CA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E812D3-D92E-143B-0CA7-F7283E514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A977E-DFD5-043D-917F-3AA022F96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454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3F395D-17B0-4996-5246-0996D0F0A4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3CBE2B-1DE2-77BA-E832-383CB13665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2C1AA-7BFE-C87C-A085-D7338094A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769BE-7256-BBD2-431C-B3DCA0441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755BF-0C82-EBF6-60B3-60542105C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53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9F525-6516-D493-9347-1C2655A11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002E0-4ADF-62A8-A569-79FAF8363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CA57B6-13BB-FAE1-888E-C823BD422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B5B76-EC1F-2463-8B63-1A74809A2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1A578A-BDD2-F334-E4AB-104976BEC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3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28245-1B12-3680-6277-FC9EC6D65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9E0E2-D527-167B-50D7-547E3F861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61B6E3-AD54-0508-1F18-464FFDB64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61F2A6-D7FA-7CAD-DF6C-106AB1256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83CEA-A301-C69D-E813-EC9B10C77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48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4E9A5-0A0A-6AC6-441D-D2043D167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CFBEA-EAAC-0349-B3F9-3BF060E36B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115B37-1C84-F317-9457-287D242364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7A156D-D680-549B-EA40-56E9D64D6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32619E-0288-C9E3-BD1E-CD67D3263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D4B070-D297-20AD-DB30-5C8560D22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905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600C0-F8A9-7F4A-0874-F821C4430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5F809D-B29A-7D5E-AF87-2EE4FC6D5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FE41AE-8C39-683A-3414-ECDE25E54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007DBF-3A82-D2F7-9C22-61CC570F6F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AE2A2E-D9C3-42E4-4270-553AAE21CE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805755-016A-D3ED-30E2-AA0021452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64671A-CE64-10D9-FFE4-71279307B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C2AEB7-177D-78D4-378E-E88834D72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62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BC70B-5246-F92F-E9D0-AC7CBCF14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B44CF7-A569-AE55-00DF-B3B259C81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476D27-72B1-18B4-5273-72B61BD7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6DD730-97FB-15CE-0466-73D4AC043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17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52AC97-6CBB-B8C6-618D-D2DD3D40F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F5CD89-14C1-5893-B8A1-EF15DA887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EDCC2E-1FCA-A275-58AC-7CA078C28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095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E961A-252B-F60C-FD57-80D29908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E5581-D791-8ACE-889B-A91555C8A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76234D-EC2F-7C1F-D2EA-A939EB1555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FDD210-CCAF-AAB2-03F2-12F90AD5C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D52BD2-DA5D-078A-5088-825B34BFC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033DCB-E22E-CDA1-EB92-8C078C44B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02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54A99-2421-DCB8-49E4-A0AD2C69C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D92BD5-E795-6BA8-20FC-72E289177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A731F1-61B6-9C25-1084-ED1ED7CFF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6751C3-0562-6122-51E7-BCFC3021F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0063FB-5E1B-A73B-7E18-D25B55052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02C885-D7DA-138A-565A-E3B3149F7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025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3DD8F3-6D3E-5FB9-5161-BC23C5E52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7B0CF6-36A8-29A0-721E-D9869FF07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4123B-E885-F873-BBC4-465D7F8EB0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2ECF-4EC5-4F6F-92F2-C9C58BEB3FE8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53C03-559F-90AC-0C25-141B074F70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A4977-5DA9-A57B-119B-F3280CF884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83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ED9DA-382E-3F49-9A16-F5642CACF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659601"/>
          </a:xfrm>
        </p:spPr>
        <p:txBody>
          <a:bodyPr>
            <a:normAutofit/>
          </a:bodyPr>
          <a:lstStyle/>
          <a:p>
            <a:r>
              <a:rPr lang="en-US" dirty="0"/>
              <a:t>Lecture 18</a:t>
            </a:r>
            <a:br>
              <a:rPr lang="en-US" dirty="0"/>
            </a:br>
            <a:r>
              <a:rPr lang="en-US" dirty="0"/>
              <a:t>Confidence Intervals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331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2D223BD-136B-305F-FF01-052B998F7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18" y="199574"/>
            <a:ext cx="11745964" cy="6458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151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1DE7DEA-37BC-FEC5-470D-2E9F38A2EFBF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Confidence Interval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1DE7DEA-37BC-FEC5-470D-2E9F38A2EFB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B39E75A-AED3-3E9A-5DA1-8E84152F02F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A solution is modify the confidence interval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dirty="0"/>
                  <a:t> to 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𝑡</m:t>
                      </m:r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denotes 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-score from 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-distribution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 degrees of freedom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-distribution resembles a standard normal distribution but with heavier tails </a:t>
                </a:r>
              </a:p>
              <a:p>
                <a:pPr marL="457200" lvl="1" indent="0">
                  <a:buNone/>
                </a:pPr>
                <a:r>
                  <a:rPr lang="en-US" dirty="0"/>
                  <a:t>its standard deviation is a bit larger than 1 and depends on the </a:t>
                </a:r>
                <a:r>
                  <a:rPr lang="en-US" i="1" dirty="0"/>
                  <a:t>degrees of freedom</a:t>
                </a:r>
              </a:p>
              <a:p>
                <a:pPr marL="0" indent="0">
                  <a:buNone/>
                </a:pPr>
                <a:endParaRPr lang="en-US" i="1" dirty="0"/>
              </a:p>
              <a:p>
                <a:pPr marL="0" indent="0">
                  <a:buNone/>
                </a:pPr>
                <a:r>
                  <a:rPr lang="en-US" dirty="0"/>
                  <a:t>It requires the assumption that the population distribution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is normal</a:t>
                </a:r>
              </a:p>
              <a:p>
                <a:pPr marL="457200" lvl="1" indent="0">
                  <a:buNone/>
                </a:pPr>
                <a:r>
                  <a:rPr lang="en-US" dirty="0"/>
                  <a:t>Despite this assumption it is still valid under most violations of normality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B39E75A-AED3-3E9A-5DA1-8E84152F02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928" t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1956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0D12128-CBBE-3342-60A6-F5CFA84583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362" y="547285"/>
            <a:ext cx="8783276" cy="576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256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A7774-BA76-D4FA-5FE8-965877AE3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935BD8-37DB-2B99-4386-06B55A9D28F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From now on we will not necessarily being using 2 as our standard score in confidence intervals. </a:t>
                </a:r>
              </a:p>
              <a:p>
                <a:endParaRPr lang="en-US" dirty="0"/>
              </a:p>
              <a:p>
                <a:r>
                  <a:rPr lang="en-US" dirty="0"/>
                  <a:t>For confidence intervals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 look up the value of z corresponding to the desired confidence level. </a:t>
                </a:r>
              </a:p>
              <a:p>
                <a:endParaRPr lang="en-US" dirty="0"/>
              </a:p>
              <a:p>
                <a:r>
                  <a:rPr lang="en-US" dirty="0"/>
                  <a:t>For confidence intervals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dirty="0"/>
                  <a:t> look up the value of corresponding to the desired confidence level and degrees of freedom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935BD8-37DB-2B99-4386-06B55A9D28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1320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B34B3-230C-9972-D029-BC418B477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B90DF9-5AB3-56D2-3FD1-EA27FB35AC9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 Social Survey asked “What do you think is the ideal number of children for a family to have?” 30 females were asked to give a </a:t>
                </a:r>
                <a:r>
                  <a:rPr lang="en-US" dirty="0" err="1"/>
                  <a:t>likert</a:t>
                </a:r>
                <a:r>
                  <a:rPr lang="en-US" dirty="0"/>
                  <a:t> response between 0 and 6 and the mean score of the recorded responses was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=2.56</m:t>
                    </m:r>
                  </m:oMath>
                </a14:m>
                <a:r>
                  <a:rPr lang="en-US" dirty="0"/>
                  <a:t> with standard deviation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0.84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B90DF9-5AB3-56D2-3FD1-EA27FB35AC9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2044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909E3-EC6A-8AB3-ECD5-7161018B7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9BC969-ADFD-D4DA-59A9-9A2D4FA0775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dirty="0"/>
                  <a:t>There are two types of estimation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b="1" dirty="0"/>
                  <a:t>Point estimation </a:t>
                </a:r>
                <a:r>
                  <a:rPr lang="en-US" dirty="0"/>
                  <a:t>-  is estimation of the value of a parameter with the value of a statistic (</a:t>
                </a:r>
                <a:r>
                  <a:rPr lang="en-US" dirty="0" err="1"/>
                  <a:t>i.e</a:t>
                </a:r>
                <a:r>
                  <a:rPr lang="en-US" dirty="0"/>
                  <a:t> estimating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dirty="0"/>
                  <a:t> with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dirty="0"/>
                  <a:t> 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 with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en-US" dirty="0"/>
                  <a:t>)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b="1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b="1" dirty="0"/>
                  <a:t>Interval estimation </a:t>
                </a:r>
                <a:r>
                  <a:rPr lang="en-US" dirty="0"/>
                  <a:t>-  is the estimation of the value of a parameter with an interval of values. The device we will be using for interval estimation is a </a:t>
                </a:r>
                <a:r>
                  <a:rPr lang="en-US" i="1" dirty="0"/>
                  <a:t>confidence </a:t>
                </a:r>
                <a:r>
                  <a:rPr lang="en-US" dirty="0"/>
                  <a:t>interval.</a:t>
                </a:r>
              </a:p>
              <a:p>
                <a:pPr marL="0" indent="0">
                  <a:buNone/>
                </a:pPr>
                <a:r>
                  <a:rPr lang="en-US" b="1" dirty="0"/>
                  <a:t>Confidence Interval for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endParaRPr lang="en-US" b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i="1" dirty="0"/>
              </a:p>
              <a:p>
                <a:pPr marL="0" indent="0">
                  <a:buNone/>
                </a:pPr>
                <a:r>
                  <a:rPr lang="en-US" b="1" dirty="0"/>
                  <a:t>Confidence Interval for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</m:oMath>
                </a14:m>
                <a:endParaRPr lang="en-US" b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ad>
                        <m:radPr>
                          <m:degHide m:val="on"/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(1−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b="1" dirty="0"/>
              </a:p>
              <a:p>
                <a:pPr marL="0" indent="0">
                  <a:buNone/>
                </a:pPr>
                <a:endParaRPr lang="en-US" b="1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9BC969-ADFD-D4DA-59A9-9A2D4FA0775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3663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A53E2-15C5-0DE4-6036-B2913C246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9CE3E66-EB38-C889-CDA8-DE6468B0DEED}"/>
                  </a:ext>
                </a:extLst>
              </p:cNvPr>
              <p:cNvSpPr txBox="1"/>
              <p:nvPr/>
            </p:nvSpPr>
            <p:spPr>
              <a:xfrm>
                <a:off x="838200" y="1450108"/>
                <a:ext cx="10515600" cy="9571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be the yield of a chemical reaction under certain circumstances. Let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dirty="0"/>
                  <a:t> be the mean yield for a sample of 25 observations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. Suppose we obtain a sample and find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=0.4.</m:t>
                    </m:r>
                  </m:oMath>
                </a14:m>
                <a:r>
                  <a:rPr lang="en-US" dirty="0"/>
                  <a:t> What are the (estimated) </a:t>
                </a:r>
                <a:r>
                  <a:rPr lang="en-US" i="1" dirty="0"/>
                  <a:t>standard error </a:t>
                </a:r>
                <a:r>
                  <a:rPr lang="en-US" dirty="0"/>
                  <a:t>and the </a:t>
                </a:r>
                <a:r>
                  <a:rPr lang="en-US" i="1" dirty="0"/>
                  <a:t>margin of error </a:t>
                </a:r>
                <a:r>
                  <a:rPr lang="en-US" dirty="0"/>
                  <a:t>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dirty="0"/>
                  <a:t>? Compute the 95% confidence interval for the population mean yield.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9CE3E66-EB38-C889-CDA8-DE6468B0D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450108"/>
                <a:ext cx="10515600" cy="957121"/>
              </a:xfrm>
              <a:prstGeom prst="rect">
                <a:avLst/>
              </a:prstGeom>
              <a:blipFill>
                <a:blip r:embed="rId2"/>
                <a:stretch>
                  <a:fillRect l="-522" t="-3822" b="-57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7184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890D7-12EE-7AE9-D0DF-78EEFEFC2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Confidence Level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F31DD55-EE81-87F1-39C6-299A90143CC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8555182" cy="4667250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b="0" dirty="0"/>
                  <a:t>We can control the con</a:t>
                </a:r>
                <a:r>
                  <a:rPr lang="en-US" dirty="0"/>
                  <a:t>fidence level of a confidence interval by adjusting the </a:t>
                </a:r>
                <a:r>
                  <a:rPr lang="en-US" b="1" dirty="0"/>
                  <a:t>standard score</a:t>
                </a:r>
              </a:p>
              <a:p>
                <a:endParaRPr lang="en-US" b="1" dirty="0"/>
              </a:p>
              <a:p>
                <a:r>
                  <a:rPr lang="en-US" dirty="0"/>
                  <a:t>Since both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en-US" dirty="0"/>
                  <a:t> are normal random variables, the standard score comes from the standard normal distribution and is represented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n-US" b="1" dirty="0"/>
              </a:p>
              <a:p>
                <a:endParaRPr lang="en-US" b="1" dirty="0"/>
              </a:p>
              <a:p>
                <a:pPr marL="0" indent="0">
                  <a:buNone/>
                </a:pPr>
                <a:r>
                  <a:rPr lang="en-US" b="0" dirty="0"/>
                  <a:t>For one standard score: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−0.99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+0.99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≈0.68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For two standard scores: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−1.96 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+1.96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≈0.95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0" dirty="0"/>
                  <a:t>For three standard scores: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−2.57 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+2.57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≈0.99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The same applies to confidence intervals for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F31DD55-EE81-87F1-39C6-299A90143C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8555182" cy="4667250"/>
              </a:xfrm>
              <a:blipFill>
                <a:blip r:embed="rId2"/>
                <a:stretch>
                  <a:fillRect l="-784" t="-23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CCECABD1-7364-01A6-76FD-547203C085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9132" y="2225343"/>
            <a:ext cx="2440847" cy="3062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37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B4CD8-A945-9CE7-3E9D-598CCA9F9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87540"/>
            <a:ext cx="10515600" cy="1325563"/>
          </a:xfrm>
        </p:spPr>
        <p:txBody>
          <a:bodyPr/>
          <a:lstStyle/>
          <a:p>
            <a:r>
              <a:rPr lang="en-US" dirty="0"/>
              <a:t>Example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A28C12-5529-4449-FF35-775FA06284C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25624"/>
                <a:ext cx="11410950" cy="4937125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</a:t>
                </a:r>
                <a:r>
                  <a:rPr lang="en-US" dirty="0" err="1"/>
                  <a:t>platyfish</a:t>
                </a:r>
                <a:r>
                  <a:rPr lang="en-US" dirty="0"/>
                  <a:t> is a common type of aquarium fish. Female </a:t>
                </a:r>
                <a:r>
                  <a:rPr lang="en-US" dirty="0" err="1"/>
                  <a:t>platyfish</a:t>
                </a:r>
                <a:r>
                  <a:rPr lang="en-US" dirty="0"/>
                  <a:t> have demonstrated sexual selection based on male tail color. Suppose that females show a preference toward males with yellow tails. Out of a sample of 84 observations, the yellow-tailed male was preferred on 67 observations. Let be the probability that a female will prefer the yellow-tailed male. What is our estimate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 using the confidence interval with confidence level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95%?</m:t>
                    </m:r>
                  </m:oMath>
                </a14:m>
                <a:r>
                  <a:rPr lang="en-US" dirty="0"/>
                  <a:t> What about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90%?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A28C12-5529-4449-FF35-775FA06284C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25624"/>
                <a:ext cx="11410950" cy="4937125"/>
              </a:xfrm>
              <a:blipFill>
                <a:blip r:embed="rId2"/>
                <a:stretch>
                  <a:fillRect l="-962" t="-1975" r="-3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363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75129-75BA-0F22-C329-8C408DF31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Effects of sample size and confidence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B2BD3-01E1-0C3D-3A2C-8BCA93552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changing the confidence level effect a confidence interval?</a:t>
            </a:r>
          </a:p>
          <a:p>
            <a:endParaRPr lang="en-US" dirty="0"/>
          </a:p>
          <a:p>
            <a:r>
              <a:rPr lang="en-US" dirty="0"/>
              <a:t>How does changing the sample size change effect a confidence interval?</a:t>
            </a:r>
          </a:p>
        </p:txBody>
      </p:sp>
    </p:spTree>
    <p:extLst>
      <p:ext uri="{BB962C8B-B14F-4D97-AF65-F5344CB8AC3E}">
        <p14:creationId xmlns:p14="http://schemas.microsoft.com/office/powerpoint/2010/main" val="2858280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AC57F04-8596-90D2-5BCF-5A49A6FBE2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465" y="371048"/>
            <a:ext cx="11241069" cy="611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924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F0948D4-1662-40B5-8C9A-B6B8F4D4D2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437" y="523693"/>
            <a:ext cx="10717121" cy="261021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C9D83B1-3976-6710-26EC-06A2FB951A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070" y="3271612"/>
            <a:ext cx="10621857" cy="322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924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337C5D7-CCD3-C87F-47C9-A041D1604DFF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Confidence Interval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337C5D7-CCD3-C87F-47C9-A041D1604DF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CB6CC0E-8124-0DD6-C552-E8CF9E86B0B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Unfortunately, the actual confidence level of the confidence interval 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𝑧</m:t>
                      </m:r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Is less than specified confidence level, especially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is small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This is because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is small the Central Limit Theorem no longer applies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CB6CC0E-8124-0DD6-C552-E8CF9E86B0B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5138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4792</TotalTime>
  <Words>600</Words>
  <Application>Microsoft Office PowerPoint</Application>
  <PresentationFormat>Widescreen</PresentationFormat>
  <Paragraphs>59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Office Theme</vt:lpstr>
      <vt:lpstr>Lecture 18 Confidence Intervals  </vt:lpstr>
      <vt:lpstr>Review</vt:lpstr>
      <vt:lpstr>Example</vt:lpstr>
      <vt:lpstr>Confidence Level</vt:lpstr>
      <vt:lpstr>Example </vt:lpstr>
      <vt:lpstr>Effects of sample size and confidence level</vt:lpstr>
      <vt:lpstr>PowerPoint Presentation</vt:lpstr>
      <vt:lpstr>PowerPoint Presentation</vt:lpstr>
      <vt:lpstr>Confidence Interval for μ </vt:lpstr>
      <vt:lpstr>PowerPoint Presentation</vt:lpstr>
      <vt:lpstr>Confidence Interval for μ </vt:lpstr>
      <vt:lpstr>PowerPoint Presentation</vt:lpstr>
      <vt:lpstr>Important!</vt:lpstr>
      <vt:lpstr>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Jarred Kvamme</dc:creator>
  <cp:lastModifiedBy>Jarred Kvamme</cp:lastModifiedBy>
  <cp:revision>170</cp:revision>
  <dcterms:created xsi:type="dcterms:W3CDTF">2023-08-21T21:11:45Z</dcterms:created>
  <dcterms:modified xsi:type="dcterms:W3CDTF">2024-03-04T16:21:42Z</dcterms:modified>
</cp:coreProperties>
</file>